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6858000" cy="9906000" type="A4"/>
  <p:notesSz cx="6858000" cy="9144000"/>
  <p:embeddedFontLst>
    <p:embeddedFont>
      <p:font typeface="Bahij TheSansArabic Plain" panose="02040503050201020203" charset="-78"/>
      <p:regular r:id="rId3"/>
    </p:embeddedFont>
    <p:embeddedFont>
      <p:font typeface="Bahij TheSansArabic Bold" panose="02040503050201020203" charset="-78"/>
      <p:regular r:id="rId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9" d="100"/>
          <a:sy n="79" d="100"/>
        </p:scale>
        <p:origin x="1032" y="-1805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1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5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: Rounded Corners 98">
            <a:extLst>
              <a:ext uri="{FF2B5EF4-FFF2-40B4-BE49-F238E27FC236}">
                <a16:creationId xmlns="" xmlns:a16="http://schemas.microsoft.com/office/drawing/2014/main" id="{119FBC2A-7964-41AF-A1FD-BB5B92D2CAB5}"/>
              </a:ext>
            </a:extLst>
          </p:cNvPr>
          <p:cNvSpPr/>
          <p:nvPr userDrawn="1"/>
        </p:nvSpPr>
        <p:spPr>
          <a:xfrm>
            <a:off x="-4189" y="9047656"/>
            <a:ext cx="6858000" cy="858344"/>
          </a:xfrm>
          <a:prstGeom prst="round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35896630-ADAD-44CA-AE4D-96A162DDAC9C}"/>
              </a:ext>
            </a:extLst>
          </p:cNvPr>
          <p:cNvSpPr/>
          <p:nvPr/>
        </p:nvSpPr>
        <p:spPr>
          <a:xfrm>
            <a:off x="-4189" y="0"/>
            <a:ext cx="6858000" cy="2233876"/>
          </a:xfrm>
          <a:custGeom>
            <a:avLst/>
            <a:gdLst>
              <a:gd name="connsiteX0" fmla="*/ 8377 w 6857999"/>
              <a:gd name="connsiteY0" fmla="*/ 8377 h 2233876"/>
              <a:gd name="connsiteX1" fmla="*/ 8377 w 6857999"/>
              <a:gd name="connsiteY1" fmla="*/ 2227957 h 2233876"/>
              <a:gd name="connsiteX2" fmla="*/ 6860122 w 6857999"/>
              <a:gd name="connsiteY2" fmla="*/ 1375509 h 2233876"/>
              <a:gd name="connsiteX3" fmla="*/ 6860122 w 6857999"/>
              <a:gd name="connsiteY3" fmla="*/ 8377 h 2233876"/>
              <a:gd name="connsiteX4" fmla="*/ 8377 w 6857999"/>
              <a:gd name="connsiteY4" fmla="*/ 8377 h 22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7999" h="2233876">
                <a:moveTo>
                  <a:pt x="8377" y="8377"/>
                </a:moveTo>
                <a:lnTo>
                  <a:pt x="8377" y="2227957"/>
                </a:lnTo>
                <a:cubicBezTo>
                  <a:pt x="8377" y="2227957"/>
                  <a:pt x="5637745" y="-248966"/>
                  <a:pt x="6860122" y="1375509"/>
                </a:cubicBezTo>
                <a:lnTo>
                  <a:pt x="6860122" y="8377"/>
                </a:lnTo>
                <a:lnTo>
                  <a:pt x="8377" y="8377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6CF6CED0-DF8B-4767-8957-CD2368A6E206}"/>
              </a:ext>
            </a:extLst>
          </p:cNvPr>
          <p:cNvSpPr/>
          <p:nvPr/>
        </p:nvSpPr>
        <p:spPr>
          <a:xfrm>
            <a:off x="-4189" y="721928"/>
            <a:ext cx="6858000" cy="1921134"/>
          </a:xfrm>
          <a:custGeom>
            <a:avLst/>
            <a:gdLst>
              <a:gd name="connsiteX0" fmla="*/ 8377 w 6857999"/>
              <a:gd name="connsiteY0" fmla="*/ 1424045 h 1921133"/>
              <a:gd name="connsiteX1" fmla="*/ 8377 w 6857999"/>
              <a:gd name="connsiteY1" fmla="*/ 1917173 h 1921133"/>
              <a:gd name="connsiteX2" fmla="*/ 6860122 w 6857999"/>
              <a:gd name="connsiteY2" fmla="*/ 668995 h 1921133"/>
              <a:gd name="connsiteX3" fmla="*/ 8377 w 6857999"/>
              <a:gd name="connsiteY3" fmla="*/ 1424045 h 19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7999" h="1921133">
                <a:moveTo>
                  <a:pt x="8377" y="1424045"/>
                </a:moveTo>
                <a:lnTo>
                  <a:pt x="8377" y="1917173"/>
                </a:lnTo>
                <a:cubicBezTo>
                  <a:pt x="6249827" y="-727625"/>
                  <a:pt x="6860122" y="668995"/>
                  <a:pt x="6860122" y="668995"/>
                </a:cubicBezTo>
                <a:cubicBezTo>
                  <a:pt x="6143495" y="-1173953"/>
                  <a:pt x="8377" y="1424045"/>
                  <a:pt x="8377" y="1424045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0E604F9B-2A2A-4994-AB24-E36CDBB4EDB4}"/>
              </a:ext>
            </a:extLst>
          </p:cNvPr>
          <p:cNvSpPr/>
          <p:nvPr/>
        </p:nvSpPr>
        <p:spPr>
          <a:xfrm>
            <a:off x="4215045" y="1091187"/>
            <a:ext cx="2647143" cy="2725329"/>
          </a:xfrm>
          <a:custGeom>
            <a:avLst/>
            <a:gdLst>
              <a:gd name="connsiteX0" fmla="*/ 8377 w 2647143"/>
              <a:gd name="connsiteY0" fmla="*/ 210381 h 2725329"/>
              <a:gd name="connsiteX1" fmla="*/ 2645580 w 2647143"/>
              <a:gd name="connsiteY1" fmla="*/ 2718243 h 2725329"/>
              <a:gd name="connsiteX2" fmla="*/ 2645580 w 2647143"/>
              <a:gd name="connsiteY2" fmla="*/ 391437 h 2725329"/>
              <a:gd name="connsiteX3" fmla="*/ 8377 w 2647143"/>
              <a:gd name="connsiteY3" fmla="*/ 210381 h 272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143" h="2725329">
                <a:moveTo>
                  <a:pt x="8377" y="210381"/>
                </a:moveTo>
                <a:cubicBezTo>
                  <a:pt x="8377" y="210381"/>
                  <a:pt x="2295308" y="129515"/>
                  <a:pt x="2645580" y="2718243"/>
                </a:cubicBezTo>
                <a:lnTo>
                  <a:pt x="2645580" y="391437"/>
                </a:lnTo>
                <a:cubicBezTo>
                  <a:pt x="2645580" y="391437"/>
                  <a:pt x="2304467" y="-332786"/>
                  <a:pt x="8377" y="21038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6E354B72-3883-4FB7-8DA4-584F71641EF5}"/>
              </a:ext>
            </a:extLst>
          </p:cNvPr>
          <p:cNvSpPr/>
          <p:nvPr/>
        </p:nvSpPr>
        <p:spPr>
          <a:xfrm>
            <a:off x="4226214" y="1283330"/>
            <a:ext cx="2635974" cy="2680652"/>
          </a:xfrm>
          <a:custGeom>
            <a:avLst/>
            <a:gdLst>
              <a:gd name="connsiteX0" fmla="*/ 8377 w 2635973"/>
              <a:gd name="connsiteY0" fmla="*/ 14441 h 2680651"/>
              <a:gd name="connsiteX1" fmla="*/ 2633405 w 2635973"/>
              <a:gd name="connsiteY1" fmla="*/ 2672530 h 2680651"/>
              <a:gd name="connsiteX2" fmla="*/ 2633405 w 2635973"/>
              <a:gd name="connsiteY2" fmla="*/ 1717101 h 2680651"/>
              <a:gd name="connsiteX3" fmla="*/ 8377 w 2635973"/>
              <a:gd name="connsiteY3" fmla="*/ 14441 h 2680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5973" h="2680651">
                <a:moveTo>
                  <a:pt x="8377" y="14441"/>
                </a:moveTo>
                <a:cubicBezTo>
                  <a:pt x="2273974" y="133841"/>
                  <a:pt x="2633405" y="2672530"/>
                  <a:pt x="2633405" y="2672530"/>
                </a:cubicBezTo>
                <a:lnTo>
                  <a:pt x="2633405" y="1717101"/>
                </a:lnTo>
                <a:cubicBezTo>
                  <a:pt x="2182721" y="-185938"/>
                  <a:pt x="8377" y="14441"/>
                  <a:pt x="8377" y="14441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="" xmlns:a16="http://schemas.microsoft.com/office/drawing/2014/main" id="{B29671E4-9649-48EE-B914-26D363CB8E8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3276683"/>
            <a:ext cx="5600700" cy="752232"/>
          </a:xfrm>
        </p:spPr>
        <p:txBody>
          <a:bodyPr>
            <a:noAutofit/>
          </a:bodyPr>
          <a:lstStyle>
            <a:lvl1pPr marL="0" indent="0" algn="ctr" rtl="1">
              <a:buNone/>
              <a:defRPr lang="en-US" sz="2400" smtClean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defRPr>
            </a:lvl1pPr>
            <a:lvl2pPr marL="342900" indent="0" algn="ctr">
              <a:buNone/>
              <a:defRPr lang="en-US" smtClean="0"/>
            </a:lvl2pPr>
            <a:lvl3pPr marL="685800" indent="0" algn="ctr">
              <a:buNone/>
              <a:defRPr lang="en-US" smtClean="0"/>
            </a:lvl3pPr>
            <a:lvl4pPr marL="1028700" indent="0" algn="ctr">
              <a:buNone/>
              <a:defRPr lang="en-US" smtClean="0"/>
            </a:lvl4pPr>
            <a:lvl5pPr marL="1371600" indent="0" algn="ctr">
              <a:buNone/>
              <a:defRPr lang="en-US"/>
            </a:lvl5pPr>
          </a:lstStyle>
          <a:p>
            <a:pPr lvl="0"/>
            <a:r>
              <a:rPr lang="ar-SY" dirty="0"/>
              <a:t>هنا يوضع عنوان الرسالة باللغة العربية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430D0CC-D98B-4028-96CE-DFA3DCBE3D80}"/>
              </a:ext>
            </a:extLst>
          </p:cNvPr>
          <p:cNvSpPr txBox="1"/>
          <p:nvPr userDrawn="1"/>
        </p:nvSpPr>
        <p:spPr>
          <a:xfrm>
            <a:off x="716349" y="2301297"/>
            <a:ext cx="5425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ar-SY" sz="2400" dirty="0">
                <a:solidFill>
                  <a:schemeClr val="bg2">
                    <a:lumMod val="25000"/>
                  </a:schemeClr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اعلان مناقشة اطروحة دكتوراه</a:t>
            </a:r>
          </a:p>
          <a:p>
            <a:pPr lvl="0" algn="ctr" rtl="1"/>
            <a:r>
              <a:rPr lang="ar-SY" sz="2400" dirty="0">
                <a:solidFill>
                  <a:schemeClr val="bg2">
                    <a:lumMod val="25000"/>
                  </a:schemeClr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 بعنوان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  <p:sp>
        <p:nvSpPr>
          <p:cNvPr id="30" name="Text Placeholder 27">
            <a:extLst>
              <a:ext uri="{FF2B5EF4-FFF2-40B4-BE49-F238E27FC236}">
                <a16:creationId xmlns="" xmlns:a16="http://schemas.microsoft.com/office/drawing/2014/main" id="{AB38C6AA-E7DD-40D5-B1B6-7478FC9911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4241871"/>
            <a:ext cx="5600700" cy="632433"/>
          </a:xfrm>
        </p:spPr>
        <p:txBody>
          <a:bodyPr/>
          <a:lstStyle>
            <a:lvl1pPr marL="0" indent="0" algn="ctr" rtl="0">
              <a:buNone/>
              <a:defRPr lang="en-US" sz="2400" smtClean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defRPr>
            </a:lvl1pPr>
            <a:lvl2pPr marL="342900" indent="0" algn="ctr">
              <a:buNone/>
              <a:defRPr lang="en-US" smtClean="0"/>
            </a:lvl2pPr>
            <a:lvl3pPr marL="685800" indent="0" algn="ctr">
              <a:buNone/>
              <a:defRPr lang="en-US" smtClean="0"/>
            </a:lvl3pPr>
            <a:lvl4pPr marL="1028700" indent="0" algn="ctr">
              <a:buNone/>
              <a:defRPr lang="en-US" smtClean="0"/>
            </a:lvl4pPr>
            <a:lvl5pPr marL="1371600" indent="0" algn="ctr">
              <a:buNone/>
              <a:defRPr lang="en-US"/>
            </a:lvl5pPr>
          </a:lstStyle>
          <a:p>
            <a:pPr lvl="0"/>
            <a:r>
              <a:rPr lang="en-US" dirty="0"/>
              <a:t>Here is the title of the message in English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CD99902-A600-48B6-A77A-58413CD0EBFD}"/>
              </a:ext>
            </a:extLst>
          </p:cNvPr>
          <p:cNvSpPr txBox="1"/>
          <p:nvPr userDrawn="1"/>
        </p:nvSpPr>
        <p:spPr>
          <a:xfrm>
            <a:off x="2884620" y="5024129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Y" sz="1400" dirty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اسم الطالب</a:t>
            </a:r>
            <a:endParaRPr lang="en-US" sz="1400" dirty="0">
              <a:solidFill>
                <a:schemeClr val="accent3"/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65C49EDA-F98F-44CB-B982-8826723FB519}"/>
              </a:ext>
            </a:extLst>
          </p:cNvPr>
          <p:cNvSpPr txBox="1"/>
          <p:nvPr userDrawn="1"/>
        </p:nvSpPr>
        <p:spPr>
          <a:xfrm>
            <a:off x="2714221" y="5200849"/>
            <a:ext cx="1429559" cy="361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66675" algn="ctr" rtl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3"/>
                </a:solidFill>
                <a:effectLst/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Student</a:t>
            </a:r>
            <a:r>
              <a:rPr lang="en-US" sz="1400" spc="-5" dirty="0">
                <a:solidFill>
                  <a:schemeClr val="accent3"/>
                </a:solidFill>
                <a:effectLst/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 </a:t>
            </a:r>
            <a:r>
              <a:rPr lang="en-US" sz="1400" dirty="0">
                <a:solidFill>
                  <a:schemeClr val="accent3"/>
                </a:solidFill>
                <a:effectLst/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Name</a:t>
            </a:r>
            <a:endParaRPr lang="en-US" sz="800" dirty="0">
              <a:solidFill>
                <a:schemeClr val="accent3"/>
              </a:solidFill>
              <a:effectLst/>
              <a:latin typeface="Bahij TheSansArabic Bold" panose="02040503050201020203" pitchFamily="18" charset="-78"/>
              <a:ea typeface="Arial" panose="020B0604020202020204" pitchFamily="34" charset="0"/>
              <a:cs typeface="Bahij TheSansArabic Bold" panose="02040503050201020203" pitchFamily="18" charset="-7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7E02CF4-0340-4870-9328-2C4CF0DB2B14}"/>
              </a:ext>
            </a:extLst>
          </p:cNvPr>
          <p:cNvSpPr txBox="1"/>
          <p:nvPr userDrawn="1"/>
        </p:nvSpPr>
        <p:spPr>
          <a:xfrm>
            <a:off x="2960353" y="6267827"/>
            <a:ext cx="867224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67945" algn="ctr" rtl="1">
              <a:lnSpc>
                <a:spcPts val="204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400" dirty="0">
                <a:solidFill>
                  <a:schemeClr val="accent3"/>
                </a:solidFill>
                <a:effectLst/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المشرف</a:t>
            </a:r>
            <a:endParaRPr lang="en-US" sz="800" dirty="0">
              <a:solidFill>
                <a:schemeClr val="accent3"/>
              </a:solidFill>
              <a:effectLst/>
              <a:latin typeface="Bahij TheSansArabic Bold" panose="02040503050201020203" pitchFamily="18" charset="-78"/>
              <a:ea typeface="Arial" panose="020B0604020202020204" pitchFamily="34" charset="0"/>
              <a:cs typeface="Bahij TheSansArabic Bold" panose="02040503050201020203" pitchFamily="18" charset="-7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55D01E4-7AC5-41FE-80FA-0F0E42F78DB6}"/>
              </a:ext>
            </a:extLst>
          </p:cNvPr>
          <p:cNvSpPr txBox="1"/>
          <p:nvPr userDrawn="1"/>
        </p:nvSpPr>
        <p:spPr>
          <a:xfrm>
            <a:off x="2852952" y="6506949"/>
            <a:ext cx="1082027" cy="357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67945" algn="ctr" rtl="1">
              <a:lnSpc>
                <a:spcPts val="218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3"/>
                </a:solidFill>
                <a:effectLst/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Supervisor</a:t>
            </a:r>
            <a:endParaRPr lang="en-US" sz="800" dirty="0">
              <a:solidFill>
                <a:schemeClr val="accent3"/>
              </a:solidFill>
              <a:effectLst/>
              <a:latin typeface="Bahij TheSansArabic Bold" panose="02040503050201020203" pitchFamily="18" charset="-78"/>
              <a:ea typeface="Arial" panose="020B0604020202020204" pitchFamily="34" charset="0"/>
              <a:cs typeface="Bahij TheSansArabic Bold" panose="02040503050201020203" pitchFamily="18" charset="-7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6131E6E-5EA6-4417-B22F-2B2AEDDDA55D}"/>
              </a:ext>
            </a:extLst>
          </p:cNvPr>
          <p:cNvSpPr/>
          <p:nvPr userDrawn="1"/>
        </p:nvSpPr>
        <p:spPr>
          <a:xfrm>
            <a:off x="2603381" y="7415014"/>
            <a:ext cx="1618072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68580" algn="ctr" rtl="0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400" kern="1200" dirty="0">
                <a:solidFill>
                  <a:schemeClr val="accent3"/>
                </a:solidFill>
                <a:latin typeface="Bahij TheSansArabic Bold" panose="02040503050201020203" pitchFamily="18" charset="-78"/>
                <a:ea typeface="+mn-ea"/>
                <a:cs typeface="Bahij TheSansArabic Bold" panose="02040503050201020203" pitchFamily="18" charset="-78"/>
              </a:rPr>
              <a:t>القسم</a:t>
            </a:r>
            <a:r>
              <a:rPr lang="ar-SY" sz="1400" kern="1200" dirty="0">
                <a:solidFill>
                  <a:schemeClr val="accent3"/>
                </a:solidFill>
                <a:latin typeface="Bahij TheSansArabic Bold" panose="02040503050201020203" pitchFamily="18" charset="-78"/>
                <a:ea typeface="+mn-ea"/>
                <a:cs typeface="Bahij TheSansArabic Bold" panose="02040503050201020203" pitchFamily="18" charset="-78"/>
              </a:rPr>
              <a:t> والاختصاص</a:t>
            </a:r>
            <a:endParaRPr lang="en-US" sz="1400" kern="1200" dirty="0">
              <a:solidFill>
                <a:schemeClr val="accent3"/>
              </a:solidFill>
              <a:latin typeface="Bahij TheSansArabic Bold" panose="02040503050201020203" pitchFamily="18" charset="-78"/>
              <a:ea typeface="+mn-ea"/>
              <a:cs typeface="Bahij TheSansArabic Bold" panose="02040503050201020203" pitchFamily="18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C2F7AA1B-CE8A-4F8F-8E95-8E0959FF4DDE}"/>
              </a:ext>
            </a:extLst>
          </p:cNvPr>
          <p:cNvSpPr/>
          <p:nvPr userDrawn="1"/>
        </p:nvSpPr>
        <p:spPr>
          <a:xfrm>
            <a:off x="4572326" y="1661173"/>
            <a:ext cx="966290" cy="330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68580" algn="ctr" rtl="1">
              <a:lnSpc>
                <a:spcPts val="2035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200" dirty="0">
                <a:effectLst/>
              </a:rPr>
              <a:t>رقم</a:t>
            </a:r>
            <a:r>
              <a:rPr lang="ar-SA" sz="1200" spc="-45" dirty="0">
                <a:effectLst/>
              </a:rPr>
              <a:t> </a:t>
            </a:r>
            <a:r>
              <a:rPr lang="ar-SA" sz="1200" dirty="0">
                <a:effectLst/>
              </a:rPr>
              <a:t>القرار</a:t>
            </a:r>
            <a:r>
              <a:rPr lang="ar-SA" sz="1200" spc="-50" dirty="0">
                <a:effectLst/>
              </a:rPr>
              <a:t> </a:t>
            </a:r>
            <a:r>
              <a:rPr lang="en-US" sz="1200" dirty="0">
                <a:effectLst/>
              </a:rPr>
              <a:t>:</a:t>
            </a:r>
            <a:endParaRPr lang="en-US" sz="5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Placeholder 53">
            <a:extLst>
              <a:ext uri="{FF2B5EF4-FFF2-40B4-BE49-F238E27FC236}">
                <a16:creationId xmlns="" xmlns:a16="http://schemas.microsoft.com/office/drawing/2014/main" id="{0F475439-9CDF-4E53-A751-F99E214216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0734" y="5550326"/>
            <a:ext cx="5418580" cy="225908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اسم الطالب باللغة العربية</a:t>
            </a:r>
            <a:endParaRPr lang="en-US" dirty="0"/>
          </a:p>
        </p:txBody>
      </p:sp>
      <p:sp>
        <p:nvSpPr>
          <p:cNvPr id="56" name="Text Placeholder 53">
            <a:extLst>
              <a:ext uri="{FF2B5EF4-FFF2-40B4-BE49-F238E27FC236}">
                <a16:creationId xmlns="" xmlns:a16="http://schemas.microsoft.com/office/drawing/2014/main" id="{00724A84-66EE-4CDD-84A0-7D6650EECC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5521" y="5941805"/>
            <a:ext cx="5418580" cy="225908"/>
          </a:xfrm>
        </p:spPr>
        <p:txBody>
          <a:bodyPr>
            <a:noAutofit/>
          </a:bodyPr>
          <a:lstStyle>
            <a:lvl1pPr marL="0" indent="0" algn="ctr" rtl="0">
              <a:buNone/>
              <a:defRPr lang="en-US" sz="1400" dirty="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en-US" dirty="0"/>
              <a:t>Student name</a:t>
            </a:r>
            <a:r>
              <a:rPr lang="ar-SY" dirty="0"/>
              <a:t> </a:t>
            </a:r>
            <a:r>
              <a:rPr lang="en-US" dirty="0"/>
              <a:t> in </a:t>
            </a:r>
            <a:r>
              <a:rPr lang="en-US" dirty="0" err="1"/>
              <a:t>english</a:t>
            </a:r>
            <a:endParaRPr lang="en-US" dirty="0"/>
          </a:p>
        </p:txBody>
      </p:sp>
      <p:sp>
        <p:nvSpPr>
          <p:cNvPr id="61" name="Text Placeholder 53">
            <a:extLst>
              <a:ext uri="{FF2B5EF4-FFF2-40B4-BE49-F238E27FC236}">
                <a16:creationId xmlns="" xmlns:a16="http://schemas.microsoft.com/office/drawing/2014/main" id="{CE84E0B7-2C22-4B27-9080-7033134BFD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42150" y="6829972"/>
            <a:ext cx="2230176" cy="225908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اسم المشرف باللغة العربية</a:t>
            </a:r>
            <a:endParaRPr lang="en-US" dirty="0"/>
          </a:p>
        </p:txBody>
      </p:sp>
      <p:sp>
        <p:nvSpPr>
          <p:cNvPr id="62" name="Text Placeholder 53">
            <a:extLst>
              <a:ext uri="{FF2B5EF4-FFF2-40B4-BE49-F238E27FC236}">
                <a16:creationId xmlns="" xmlns:a16="http://schemas.microsoft.com/office/drawing/2014/main" id="{D9221A10-3999-465E-BC5A-B7221273CE9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98998" y="7126815"/>
            <a:ext cx="2316480" cy="225908"/>
          </a:xfrm>
        </p:spPr>
        <p:txBody>
          <a:bodyPr>
            <a:noAutofit/>
          </a:bodyPr>
          <a:lstStyle>
            <a:lvl1pPr marL="0" indent="0" algn="ctr" rtl="0">
              <a:buNone/>
              <a:defRPr lang="en-US" sz="1400" dirty="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en-US" dirty="0"/>
              <a:t>Supervisor name</a:t>
            </a:r>
            <a:r>
              <a:rPr lang="ar-SY" dirty="0"/>
              <a:t> </a:t>
            </a:r>
            <a:r>
              <a:rPr lang="en-US" dirty="0"/>
              <a:t> in </a:t>
            </a:r>
            <a:r>
              <a:rPr lang="en-US" dirty="0" err="1"/>
              <a:t>english</a:t>
            </a:r>
            <a:endParaRPr lang="en-US" dirty="0"/>
          </a:p>
        </p:txBody>
      </p:sp>
      <p:sp>
        <p:nvSpPr>
          <p:cNvPr id="65" name="Text Placeholder 53">
            <a:extLst>
              <a:ext uri="{FF2B5EF4-FFF2-40B4-BE49-F238E27FC236}">
                <a16:creationId xmlns="" xmlns:a16="http://schemas.microsoft.com/office/drawing/2014/main" id="{C87D3D5C-2BDE-4B43-8361-0951CB5D4EE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3127" y="7715336"/>
            <a:ext cx="5418580" cy="225908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مثال : قسم هندسة التصميم الميكانيكي</a:t>
            </a:r>
            <a:endParaRPr lang="en-US" dirty="0"/>
          </a:p>
        </p:txBody>
      </p:sp>
      <p:sp>
        <p:nvSpPr>
          <p:cNvPr id="66" name="Text Placeholder 53">
            <a:extLst>
              <a:ext uri="{FF2B5EF4-FFF2-40B4-BE49-F238E27FC236}">
                <a16:creationId xmlns="" xmlns:a16="http://schemas.microsoft.com/office/drawing/2014/main" id="{71BF956C-B810-4FBB-A485-46CCF8F7CC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3127" y="8048166"/>
            <a:ext cx="5418580" cy="225908"/>
          </a:xfrm>
        </p:spPr>
        <p:txBody>
          <a:bodyPr>
            <a:noAutofit/>
          </a:bodyPr>
          <a:lstStyle>
            <a:lvl1pPr marL="0" indent="0" algn="ctr" rtl="0">
              <a:buNone/>
              <a:defRPr lang="en-US" sz="1400" dirty="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هنا يكتب الاختصاص</a:t>
            </a:r>
            <a:endParaRPr lang="en-US" dirty="0"/>
          </a:p>
        </p:txBody>
      </p:sp>
      <p:pic>
        <p:nvPicPr>
          <p:cNvPr id="69" name="Graphic 68">
            <a:extLst>
              <a:ext uri="{FF2B5EF4-FFF2-40B4-BE49-F238E27FC236}">
                <a16:creationId xmlns="" xmlns:a16="http://schemas.microsoft.com/office/drawing/2014/main" id="{191855FF-ABC9-4134-A8AD-1E51E12CBF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1450" y="185808"/>
            <a:ext cx="914400" cy="914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0" name="Graphic 69">
            <a:extLst>
              <a:ext uri="{FF2B5EF4-FFF2-40B4-BE49-F238E27FC236}">
                <a16:creationId xmlns="" xmlns:a16="http://schemas.microsoft.com/office/drawing/2014/main" id="{2A5F8E24-BD32-45CB-809A-0BF93017DC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17950" y="185808"/>
            <a:ext cx="914400" cy="914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3" name="Text Placeholder 53">
            <a:extLst>
              <a:ext uri="{FF2B5EF4-FFF2-40B4-BE49-F238E27FC236}">
                <a16:creationId xmlns="" xmlns:a16="http://schemas.microsoft.com/office/drawing/2014/main" id="{15D0D23B-8BE8-4F05-93CE-64A5A35D7C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07016" y="1730243"/>
            <a:ext cx="2308927" cy="192720"/>
          </a:xfrm>
        </p:spPr>
        <p:txBody>
          <a:bodyPr>
            <a:noAutofit/>
          </a:bodyPr>
          <a:lstStyle>
            <a:lvl1pPr marL="0" indent="0" algn="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يكتب رقم القرار بشكل صحيح</a:t>
            </a:r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205E95CB-73E9-4C22-AD45-F734C3947BB2}"/>
              </a:ext>
            </a:extLst>
          </p:cNvPr>
          <p:cNvSpPr/>
          <p:nvPr userDrawn="1"/>
        </p:nvSpPr>
        <p:spPr>
          <a:xfrm>
            <a:off x="5456313" y="8803558"/>
            <a:ext cx="744435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8580" lvl="0" algn="ctr" rtl="1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lang="ar-SY" sz="1400" dirty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المكان</a:t>
            </a:r>
            <a:endParaRPr lang="en-US" sz="1400" dirty="0">
              <a:solidFill>
                <a:schemeClr val="accent3"/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  <p:pic>
        <p:nvPicPr>
          <p:cNvPr id="75" name="Graphic 74">
            <a:extLst>
              <a:ext uri="{FF2B5EF4-FFF2-40B4-BE49-F238E27FC236}">
                <a16:creationId xmlns="" xmlns:a16="http://schemas.microsoft.com/office/drawing/2014/main" id="{A3D27814-64E4-4A98-8364-CA8BB6E4389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99930" y="8364318"/>
            <a:ext cx="457200" cy="45720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31153B7E-D9C7-4D51-BA59-1AA303A4F4F5}"/>
              </a:ext>
            </a:extLst>
          </p:cNvPr>
          <p:cNvSpPr/>
          <p:nvPr userDrawn="1"/>
        </p:nvSpPr>
        <p:spPr>
          <a:xfrm>
            <a:off x="2904100" y="8750813"/>
            <a:ext cx="1436932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8580" lvl="0" algn="ctr" rtl="1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400" dirty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تاريخ المناقشة</a:t>
            </a:r>
            <a:endParaRPr lang="en-US" sz="1400" dirty="0">
              <a:solidFill>
                <a:schemeClr val="accent3"/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  <p:pic>
        <p:nvPicPr>
          <p:cNvPr id="87" name="Graphic 86">
            <a:extLst>
              <a:ext uri="{FF2B5EF4-FFF2-40B4-BE49-F238E27FC236}">
                <a16:creationId xmlns="" xmlns:a16="http://schemas.microsoft.com/office/drawing/2014/main" id="{14B7F426-FAB2-48BB-8DC7-C59B86CE8D0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93966" y="8311573"/>
            <a:ext cx="457200" cy="4572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BC19154F-71E3-459B-805C-331CD5307B33}"/>
              </a:ext>
            </a:extLst>
          </p:cNvPr>
          <p:cNvSpPr/>
          <p:nvPr userDrawn="1"/>
        </p:nvSpPr>
        <p:spPr>
          <a:xfrm>
            <a:off x="219194" y="8803558"/>
            <a:ext cx="1424108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8580" lvl="0" algn="ctr" rtl="1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400" dirty="0">
                <a:solidFill>
                  <a:schemeClr val="accent3"/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وقت المناقشة</a:t>
            </a:r>
            <a:endParaRPr lang="en-US" sz="1400" dirty="0">
              <a:solidFill>
                <a:schemeClr val="accent3"/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  <p:pic>
        <p:nvPicPr>
          <p:cNvPr id="89" name="Graphic 88">
            <a:extLst>
              <a:ext uri="{FF2B5EF4-FFF2-40B4-BE49-F238E27FC236}">
                <a16:creationId xmlns="" xmlns:a16="http://schemas.microsoft.com/office/drawing/2014/main" id="{421603DC-2536-4FF3-8402-0BF1113D9343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2648" y="8364318"/>
            <a:ext cx="457200" cy="457200"/>
          </a:xfrm>
          <a:prstGeom prst="rect">
            <a:avLst/>
          </a:prstGeom>
        </p:spPr>
      </p:pic>
      <p:sp>
        <p:nvSpPr>
          <p:cNvPr id="93" name="Text Placeholder 53">
            <a:extLst>
              <a:ext uri="{FF2B5EF4-FFF2-40B4-BE49-F238E27FC236}">
                <a16:creationId xmlns="" xmlns:a16="http://schemas.microsoft.com/office/drawing/2014/main" id="{B6B80276-3892-43B8-9FCE-F54DB08A9FC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33740" y="9152371"/>
            <a:ext cx="1789581" cy="490912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مثال: مدرج الباسل</a:t>
            </a:r>
            <a:endParaRPr lang="en-US" dirty="0"/>
          </a:p>
        </p:txBody>
      </p:sp>
      <p:sp>
        <p:nvSpPr>
          <p:cNvPr id="94" name="Text Placeholder 53">
            <a:extLst>
              <a:ext uri="{FF2B5EF4-FFF2-40B4-BE49-F238E27FC236}">
                <a16:creationId xmlns="" xmlns:a16="http://schemas.microsoft.com/office/drawing/2014/main" id="{BC2C160C-FA81-4019-A79B-56AF0AD3D0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38901" y="9099627"/>
            <a:ext cx="767331" cy="267854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ar-SY" dirty="0"/>
              <a:t>الاثنين</a:t>
            </a:r>
            <a:endParaRPr lang="en-US" dirty="0"/>
          </a:p>
        </p:txBody>
      </p:sp>
      <p:sp>
        <p:nvSpPr>
          <p:cNvPr id="95" name="Text Placeholder 53">
            <a:extLst>
              <a:ext uri="{FF2B5EF4-FFF2-40B4-BE49-F238E27FC236}">
                <a16:creationId xmlns="" xmlns:a16="http://schemas.microsoft.com/office/drawing/2014/main" id="{11B8F0E4-BC60-45F3-B7BB-E0A181BAC02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64471" y="9385811"/>
            <a:ext cx="1316190" cy="243299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en-US" dirty="0"/>
              <a:t>13-3-2023</a:t>
            </a:r>
          </a:p>
        </p:txBody>
      </p:sp>
      <p:sp>
        <p:nvSpPr>
          <p:cNvPr id="96" name="Text Placeholder 53">
            <a:extLst>
              <a:ext uri="{FF2B5EF4-FFF2-40B4-BE49-F238E27FC236}">
                <a16:creationId xmlns="" xmlns:a16="http://schemas.microsoft.com/office/drawing/2014/main" id="{524C53BE-839C-4755-9CE8-9EE740185C4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36514" y="9164309"/>
            <a:ext cx="584134" cy="243299"/>
          </a:xfrm>
        </p:spPr>
        <p:txBody>
          <a:bodyPr>
            <a:noAutofit/>
          </a:bodyPr>
          <a:lstStyle>
            <a:lvl1pPr marL="0" indent="0" algn="ctr" rtl="1">
              <a:buNone/>
              <a:defRPr sz="1400"/>
            </a:lvl1pPr>
            <a:lvl2pPr marL="342900" indent="0" algn="r" rtl="1">
              <a:buNone/>
              <a:defRPr/>
            </a:lvl2pPr>
            <a:lvl3pPr marL="685800" indent="0" algn="r" rtl="1">
              <a:buNone/>
              <a:defRPr/>
            </a:lvl3pPr>
            <a:lvl4pPr marL="1028700" indent="0" algn="r" rtl="1">
              <a:buNone/>
              <a:defRPr/>
            </a:lvl4pPr>
            <a:lvl5pPr marL="1371600" indent="0" algn="r" rtl="1">
              <a:buNone/>
              <a:defRPr/>
            </a:lvl5pPr>
          </a:lstStyle>
          <a:p>
            <a:pPr lvl="0"/>
            <a:r>
              <a:rPr lang="en-US" dirty="0"/>
              <a:t>12:30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84525639-0B5E-43FE-A331-9AA4B2437E3A}"/>
              </a:ext>
            </a:extLst>
          </p:cNvPr>
          <p:cNvSpPr/>
          <p:nvPr userDrawn="1"/>
        </p:nvSpPr>
        <p:spPr>
          <a:xfrm>
            <a:off x="281593" y="9099973"/>
            <a:ext cx="640240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8580" lvl="0" algn="ctr" rtl="1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lang="ar-SY" sz="1400" dirty="0">
                <a:solidFill>
                  <a:schemeClr val="bg2">
                    <a:lumMod val="25000"/>
                  </a:schemeClr>
                </a:solidFill>
                <a:latin typeface="Bahij TheSansArabic Bold" panose="02040503050201020203" pitchFamily="18" charset="-78"/>
                <a:cs typeface="Bahij TheSansArabic Bold" panose="02040503050201020203" pitchFamily="18" charset="-78"/>
              </a:rPr>
              <a:t>ظهراً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Bahij TheSansArabic Bold" panose="02040503050201020203" pitchFamily="18" charset="-78"/>
              <a:cs typeface="Bahij TheSansArabic Bold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000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1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4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8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7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E8AB1CD-76FE-4432-BCB4-8A6410D3E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1589" y="3276683"/>
            <a:ext cx="6235337" cy="752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SY" sz="2000" b="1" dirty="0"/>
              <a:t>خوارزمية تآزريه (اليراع – التطور التفاضلي) لرفع كفاءة الطاقة وخفض نسبة ثقوب التغطية في شبكات الحساسات اللاسلكية</a:t>
            </a: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449B4341-E9D0-41DD-B57D-BD6423582B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3523" y="4194486"/>
            <a:ext cx="6139543" cy="723931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1500" b="1" dirty="0"/>
              <a:t>A Synergistic Algorithm (Firefly – Differential Evolution) to Increase Energy Efficiency while Reducing Percentage of Coverage Holes in WSNs</a:t>
            </a:r>
            <a:endParaRPr lang="en-US" sz="1500" dirty="0"/>
          </a:p>
          <a:p>
            <a:pPr>
              <a:lnSpc>
                <a:spcPct val="170000"/>
              </a:lnSpc>
            </a:pPr>
            <a:endParaRPr lang="en-US" sz="150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9B3652DB-5862-4510-AE87-264C2A4BDA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ar-SY" dirty="0" smtClean="0"/>
              <a:t>م. </a:t>
            </a:r>
            <a:r>
              <a:rPr lang="ar-SY" dirty="0" err="1" smtClean="0"/>
              <a:t>اريتاس</a:t>
            </a:r>
            <a:r>
              <a:rPr lang="ar-SY" dirty="0" smtClean="0"/>
              <a:t> أحمد خليل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F7ECBC3B-D07C-4DB6-8623-D8C7F031D8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Aretas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hmad </a:t>
            </a:r>
            <a:r>
              <a:rPr lang="en-US" dirty="0" err="1"/>
              <a:t>K</a:t>
            </a:r>
            <a:r>
              <a:rPr lang="en-US" dirty="0" err="1" smtClean="0"/>
              <a:t>haleel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BA035A95-85B0-41C4-8F9A-8969C3913CA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ar-SY" dirty="0" err="1" smtClean="0"/>
              <a:t>أ.د.م</a:t>
            </a:r>
            <a:r>
              <a:rPr lang="ar-SY" dirty="0" smtClean="0"/>
              <a:t>. محمد الحسين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E7360A0A-A4D3-4502-9CB1-0DD1D0DD24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469775" y="7143716"/>
            <a:ext cx="3678964" cy="197042"/>
          </a:xfrm>
        </p:spPr>
        <p:txBody>
          <a:bodyPr/>
          <a:lstStyle/>
          <a:p>
            <a:r>
              <a:rPr lang="en-US" b="1" dirty="0"/>
              <a:t>Prof. Dr. Mohammad Alhussin</a:t>
            </a:r>
            <a:endParaRPr lang="en-US" dirty="0"/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="" xmlns:a16="http://schemas.microsoft.com/office/drawing/2014/main" id="{AE3C8860-071D-46AB-93FF-4C3C51B9D4E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ar-SY" dirty="0" smtClean="0"/>
              <a:t>قسم هندسة الإلكترونيات والاتصالات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="" xmlns:a16="http://schemas.microsoft.com/office/drawing/2014/main" id="{80A5FB07-5F8F-4C1D-A733-E2ECAF6AC7A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ar-SY" dirty="0" smtClean="0"/>
              <a:t>الإلكترونيات تطبيقية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C8223B4D-27A3-4B65-B739-B284E38B73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472</a:t>
            </a:r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1EBB61A8-D446-49AF-9E4D-562E15C4D0C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ar-SY" dirty="0" smtClean="0"/>
              <a:t>مدرج الباسل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840207F4-F546-4832-806C-16E34E15CDA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ar-SY" dirty="0" smtClean="0"/>
              <a:t>الأربعاء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4D12954A-3CF1-4DC3-B952-DF53318C5A5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/>
              <a:t>11/12/2024</a:t>
            </a:r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="" xmlns:a16="http://schemas.microsoft.com/office/drawing/2014/main" id="{832187C0-4C17-40B1-B1EC-26161549FEA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6514" y="9164310"/>
            <a:ext cx="683280" cy="221502"/>
          </a:xfrm>
        </p:spPr>
        <p:txBody>
          <a:bodyPr/>
          <a:lstStyle/>
          <a:p>
            <a:r>
              <a:rPr lang="en-US" dirty="0" smtClean="0"/>
              <a:t>10:00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الوان 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B2B2"/>
      </a:accent1>
      <a:accent2>
        <a:srgbClr val="F9D829"/>
      </a:accent2>
      <a:accent3>
        <a:srgbClr val="7D204B"/>
      </a:accent3>
      <a:accent4>
        <a:srgbClr val="B2B2B2"/>
      </a:accent4>
      <a:accent5>
        <a:srgbClr val="F9D829"/>
      </a:accent5>
      <a:accent6>
        <a:srgbClr val="7D204B"/>
      </a:accent6>
      <a:hlink>
        <a:srgbClr val="0563C1"/>
      </a:hlink>
      <a:folHlink>
        <a:srgbClr val="954F72"/>
      </a:folHlink>
    </a:clrScheme>
    <a:fontScheme name="همك بوسترات">
      <a:majorFont>
        <a:latin typeface="Bahij TheSansArabic Plain"/>
        <a:ea typeface=""/>
        <a:cs typeface="Bahij TheSansArabic Plain"/>
      </a:majorFont>
      <a:minorFont>
        <a:latin typeface="Bahij TheSansArabic Plain"/>
        <a:ea typeface=""/>
        <a:cs typeface="Bahij TheSansArabic Plai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71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Bahij TheSansArabic Plain</vt:lpstr>
      <vt:lpstr>Bahij TheSansArabic Bold</vt:lpstr>
      <vt:lpstr>Office Theme</vt:lpstr>
      <vt:lpstr>عرض تقديمي في PowerPoint</vt:lpstr>
    </vt:vector>
  </TitlesOfParts>
  <Company>Moness.designer@gmail.com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edar</cp:lastModifiedBy>
  <cp:revision>14</cp:revision>
  <dcterms:created xsi:type="dcterms:W3CDTF">2023-01-13T19:11:45Z</dcterms:created>
  <dcterms:modified xsi:type="dcterms:W3CDTF">2024-12-03T07:25:45Z</dcterms:modified>
</cp:coreProperties>
</file>